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00" autoAdjust="0"/>
    <p:restoredTop sz="70557" autoAdjust="0"/>
  </p:normalViewPr>
  <p:slideViewPr>
    <p:cSldViewPr snapToGrid="0">
      <p:cViewPr varScale="1">
        <p:scale>
          <a:sx n="50" d="100"/>
          <a:sy n="50" d="100"/>
        </p:scale>
        <p:origin x="-1500" y="-10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FEB3B8-E907-4CB0-A7B5-B25922ADCC06}" type="datetimeFigureOut">
              <a:rPr lang="en-US" smtClean="0"/>
              <a:pPr/>
              <a:t>5/23/2020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D6FBD2-3B5F-44AF-BFEE-8AFB8F19A171}" type="slidenum">
              <a:rPr lang="en-US" smtClean="0"/>
              <a:pPr/>
              <a:t>‹#›</a:t>
            </a:fld>
            <a:endParaRPr lang="en-US"/>
          </a:p>
        </p:txBody>
      </p:sp>
    </p:spTree>
    <p:extLst>
      <p:ext uri="{BB962C8B-B14F-4D97-AF65-F5344CB8AC3E}">
        <p14:creationId xmlns="" xmlns:p14="http://schemas.microsoft.com/office/powerpoint/2010/main" val="25204578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CD6FBD2-3B5F-44AF-BFEE-8AFB8F19A17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kern="1200" dirty="0" smtClean="0">
                <a:solidFill>
                  <a:schemeClr val="tx1"/>
                </a:solidFill>
                <a:effectLst/>
                <a:latin typeface="Times New Roman" panose="02020603050405020304" pitchFamily="18" charset="0"/>
                <a:ea typeface="+mn-ea"/>
                <a:cs typeface="Times New Roman" panose="02020603050405020304" pitchFamily="18" charset="0"/>
              </a:rPr>
              <a:t>As people get to old age, they develop various psychosocial issues that negatively affect their way of living. Some of the psychosocial problems that old adults develop include depression, anxiety, and substance abuse. Hamburg (2017), hinted that depression in old age is accompanied by feelings of sadness, tiredness, and loss of interest in things that the individual used to enjoy in their youthful life. Anxiety is also a common psychosocial disorder that is associated with feelings of fear and panic. Anxiety may result in stress. Anxiety and depression may last for a longer time. In addition, as people get to old age, they may turn to substance abuse to help them cope with issues like stress. Alcohol is the most abused drug among older adults. </a:t>
            </a:r>
          </a:p>
          <a:p>
            <a:endParaRPr lang="en-US" dirty="0"/>
          </a:p>
        </p:txBody>
      </p:sp>
      <p:sp>
        <p:nvSpPr>
          <p:cNvPr id="4" name="Slide Number Placeholder 3"/>
          <p:cNvSpPr>
            <a:spLocks noGrp="1"/>
          </p:cNvSpPr>
          <p:nvPr>
            <p:ph type="sldNum" sz="quarter" idx="10"/>
          </p:nvPr>
        </p:nvSpPr>
        <p:spPr/>
        <p:txBody>
          <a:bodyPr/>
          <a:lstStyle/>
          <a:p>
            <a:fld id="{9CD6FBD2-3B5F-44AF-BFEE-8AFB8F19A171}" type="slidenum">
              <a:rPr lang="en-US" smtClean="0"/>
              <a:pPr/>
              <a:t>2</a:t>
            </a:fld>
            <a:endParaRPr lang="en-US"/>
          </a:p>
        </p:txBody>
      </p:sp>
    </p:spTree>
    <p:extLst>
      <p:ext uri="{BB962C8B-B14F-4D97-AF65-F5344CB8AC3E}">
        <p14:creationId xmlns="" xmlns:p14="http://schemas.microsoft.com/office/powerpoint/2010/main" val="219326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kern="1200" dirty="0" smtClean="0">
                <a:solidFill>
                  <a:schemeClr val="tx1"/>
                </a:solidFill>
                <a:effectLst/>
                <a:latin typeface="Times New Roman" panose="02020603050405020304" pitchFamily="18" charset="0"/>
                <a:ea typeface="+mn-ea"/>
                <a:cs typeface="Times New Roman" panose="02020603050405020304" pitchFamily="18" charset="0"/>
              </a:rPr>
              <a:t>According to Hamburg (2017), psychosocial issues that face older adults may result in health disorders to older adults. Such health disorders include high blood pressure, cardiovascular diseases, and stroke. Some of the services offered by Marions Healthcare facility to help in managing psychosocial problems include diagnosis and screening at early stages in order to manage issues like depression and high blood pressure to prevent severe consequences to the patients. In addition, the facility offers therapeutic services like education on how to modify lifestyles, and this includes recommendations for physical exercises to control body weight and reduction of alcohol consumption. Besides, the facility provides rehabilitation services to help patients addicted to substance abuse</a:t>
            </a:r>
            <a:endParaRPr lang="en-US" sz="20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9CD6FBD2-3B5F-44AF-BFEE-8AFB8F19A171}" type="slidenum">
              <a:rPr lang="en-US" smtClean="0"/>
              <a:pPr/>
              <a:t>3</a:t>
            </a:fld>
            <a:endParaRPr lang="en-US"/>
          </a:p>
        </p:txBody>
      </p:sp>
    </p:spTree>
    <p:extLst>
      <p:ext uri="{BB962C8B-B14F-4D97-AF65-F5344CB8AC3E}">
        <p14:creationId xmlns="" xmlns:p14="http://schemas.microsoft.com/office/powerpoint/2010/main" val="2542340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kern="1200" dirty="0" err="1" smtClean="0">
                <a:solidFill>
                  <a:schemeClr val="tx1"/>
                </a:solidFill>
                <a:effectLst/>
                <a:latin typeface="Times New Roman" panose="02020603050405020304" pitchFamily="18" charset="0"/>
                <a:ea typeface="+mn-ea"/>
                <a:cs typeface="Times New Roman" panose="02020603050405020304" pitchFamily="18" charset="0"/>
              </a:rPr>
              <a:t>Gallaway</a:t>
            </a:r>
            <a:r>
              <a:rPr lang="en-US" sz="2000" kern="1200" dirty="0" smtClean="0">
                <a:solidFill>
                  <a:schemeClr val="tx1"/>
                </a:solidFill>
                <a:effectLst/>
                <a:latin typeface="Times New Roman" panose="02020603050405020304" pitchFamily="18" charset="0"/>
                <a:ea typeface="+mn-ea"/>
                <a:cs typeface="Times New Roman" panose="02020603050405020304" pitchFamily="18" charset="0"/>
              </a:rPr>
              <a:t> et al. (2018), asserted that as people get to old age, they develop cognitive issues that, in most cases, disrupts their normal way of living. Some of the cognitive problems experienced at old age include loss of memory. Older adults are at risk of memory loss, and as a result, they easily forget essential things. Memory loss can be detrimental. For instance, the older person may put on a gas cooker, and then they forget to put it off, and this may cause a fire that results in loss of property. In addition, older people may experience cognitive impairment that results in problems like falls, physical injuries due to frequent falls and dehydration. </a:t>
            </a:r>
          </a:p>
          <a:p>
            <a:endParaRPr lang="en-US" dirty="0"/>
          </a:p>
        </p:txBody>
      </p:sp>
      <p:sp>
        <p:nvSpPr>
          <p:cNvPr id="4" name="Slide Number Placeholder 3"/>
          <p:cNvSpPr>
            <a:spLocks noGrp="1"/>
          </p:cNvSpPr>
          <p:nvPr>
            <p:ph type="sldNum" sz="quarter" idx="10"/>
          </p:nvPr>
        </p:nvSpPr>
        <p:spPr/>
        <p:txBody>
          <a:bodyPr/>
          <a:lstStyle/>
          <a:p>
            <a:fld id="{9CD6FBD2-3B5F-44AF-BFEE-8AFB8F19A171}" type="slidenum">
              <a:rPr lang="en-US" smtClean="0"/>
              <a:pPr/>
              <a:t>4</a:t>
            </a:fld>
            <a:endParaRPr lang="en-US"/>
          </a:p>
        </p:txBody>
      </p:sp>
    </p:spTree>
    <p:extLst>
      <p:ext uri="{BB962C8B-B14F-4D97-AF65-F5344CB8AC3E}">
        <p14:creationId xmlns="" xmlns:p14="http://schemas.microsoft.com/office/powerpoint/2010/main" val="108311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kern="1200" dirty="0" smtClean="0">
                <a:solidFill>
                  <a:schemeClr val="tx1"/>
                </a:solidFill>
                <a:effectLst/>
                <a:latin typeface="Times New Roman" panose="02020603050405020304" pitchFamily="18" charset="0"/>
                <a:ea typeface="+mn-ea"/>
                <a:cs typeface="Times New Roman" panose="02020603050405020304" pitchFamily="18" charset="0"/>
              </a:rPr>
              <a:t>To improve the quality of healthcare for patients with cognitive issues, the Marions healthcare facility has incorporated several services. One of the services is the provision of information to caregivers. Older people with cognitive issues may not support themselves, and sometimes they need caregivers on their side, and it is advisable that the caregivers have the relevant information (</a:t>
            </a:r>
            <a:r>
              <a:rPr lang="en-US" sz="2000" kern="1200" dirty="0" err="1" smtClean="0">
                <a:solidFill>
                  <a:schemeClr val="tx1"/>
                </a:solidFill>
                <a:effectLst/>
                <a:latin typeface="Times New Roman" panose="02020603050405020304" pitchFamily="18" charset="0"/>
                <a:ea typeface="+mn-ea"/>
                <a:cs typeface="Times New Roman" panose="02020603050405020304" pitchFamily="18" charset="0"/>
              </a:rPr>
              <a:t>Gallaway</a:t>
            </a:r>
            <a:r>
              <a:rPr lang="en-US" sz="2000" kern="1200" dirty="0" smtClean="0">
                <a:solidFill>
                  <a:schemeClr val="tx1"/>
                </a:solidFill>
                <a:effectLst/>
                <a:latin typeface="Times New Roman" panose="02020603050405020304" pitchFamily="18" charset="0"/>
                <a:ea typeface="+mn-ea"/>
                <a:cs typeface="Times New Roman" panose="02020603050405020304" pitchFamily="18" charset="0"/>
              </a:rPr>
              <a:t> et al. 2018). The information offered to the caregivers includes how to administer any drugs, maintenance of healthy diets, and taking the old patients through physical exercises to prevent other infections like obesity. In addition, the facility provides screening for cognitive impairment in order to ascertain the rate of impairment and design the treatment mode. Besides, the hospital offers therapeutic care for both patients and families.</a:t>
            </a:r>
          </a:p>
          <a:p>
            <a:endParaRPr lang="en-US" dirty="0"/>
          </a:p>
        </p:txBody>
      </p:sp>
      <p:sp>
        <p:nvSpPr>
          <p:cNvPr id="4" name="Slide Number Placeholder 3"/>
          <p:cNvSpPr>
            <a:spLocks noGrp="1"/>
          </p:cNvSpPr>
          <p:nvPr>
            <p:ph type="sldNum" sz="quarter" idx="10"/>
          </p:nvPr>
        </p:nvSpPr>
        <p:spPr/>
        <p:txBody>
          <a:bodyPr/>
          <a:lstStyle/>
          <a:p>
            <a:fld id="{9CD6FBD2-3B5F-44AF-BFEE-8AFB8F19A171}" type="slidenum">
              <a:rPr lang="en-US" smtClean="0"/>
              <a:pPr/>
              <a:t>5</a:t>
            </a:fld>
            <a:endParaRPr lang="en-US"/>
          </a:p>
        </p:txBody>
      </p:sp>
    </p:spTree>
    <p:extLst>
      <p:ext uri="{BB962C8B-B14F-4D97-AF65-F5344CB8AC3E}">
        <p14:creationId xmlns="" xmlns:p14="http://schemas.microsoft.com/office/powerpoint/2010/main" val="766542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kern="1200" dirty="0" smtClean="0">
                <a:solidFill>
                  <a:schemeClr val="tx1"/>
                </a:solidFill>
                <a:effectLst/>
                <a:latin typeface="Times New Roman" panose="02020603050405020304" pitchFamily="18" charset="0"/>
                <a:ea typeface="+mn-ea"/>
                <a:cs typeface="Times New Roman" panose="02020603050405020304" pitchFamily="18" charset="0"/>
              </a:rPr>
              <a:t>Emotional issues do not discriminate against age, and old adults, unlike any other group of people, are bound to receive emotional problems. Environment and lifestyle choices are among the factors that lead to emotional problems. For instance, older adults who used to work and get paid may develop emotional problems now that they may not be working. </a:t>
            </a:r>
            <a:r>
              <a:rPr lang="en-US" sz="2000" kern="1200" dirty="0" err="1" smtClean="0">
                <a:solidFill>
                  <a:schemeClr val="tx1"/>
                </a:solidFill>
                <a:effectLst/>
                <a:latin typeface="Times New Roman" panose="02020603050405020304" pitchFamily="18" charset="0"/>
                <a:ea typeface="+mn-ea"/>
                <a:cs typeface="Times New Roman" panose="02020603050405020304" pitchFamily="18" charset="0"/>
              </a:rPr>
              <a:t>Gullette</a:t>
            </a:r>
            <a:r>
              <a:rPr lang="en-US" sz="2000" kern="1200" dirty="0" smtClean="0">
                <a:solidFill>
                  <a:schemeClr val="tx1"/>
                </a:solidFill>
                <a:effectLst/>
                <a:latin typeface="Times New Roman" panose="02020603050405020304" pitchFamily="18" charset="0"/>
                <a:ea typeface="+mn-ea"/>
                <a:cs typeface="Times New Roman" panose="02020603050405020304" pitchFamily="18" charset="0"/>
              </a:rPr>
              <a:t> (2017), noted that emotional problems in old adults include denial, loneliness, stubbornness, and hopelessness. Old adults may feel loneliness due to the reduction of social networks. In addition, emotional problems may not be healthy for old adults because they result in mental problems like stress, depression, and anxiety.</a:t>
            </a:r>
          </a:p>
          <a:p>
            <a:endParaRPr lang="en-US" dirty="0"/>
          </a:p>
        </p:txBody>
      </p:sp>
      <p:sp>
        <p:nvSpPr>
          <p:cNvPr id="4" name="Slide Number Placeholder 3"/>
          <p:cNvSpPr>
            <a:spLocks noGrp="1"/>
          </p:cNvSpPr>
          <p:nvPr>
            <p:ph type="sldNum" sz="quarter" idx="10"/>
          </p:nvPr>
        </p:nvSpPr>
        <p:spPr/>
        <p:txBody>
          <a:bodyPr/>
          <a:lstStyle/>
          <a:p>
            <a:fld id="{9CD6FBD2-3B5F-44AF-BFEE-8AFB8F19A171}" type="slidenum">
              <a:rPr lang="en-US" smtClean="0"/>
              <a:pPr/>
              <a:t>6</a:t>
            </a:fld>
            <a:endParaRPr lang="en-US"/>
          </a:p>
        </p:txBody>
      </p:sp>
    </p:spTree>
    <p:extLst>
      <p:ext uri="{BB962C8B-B14F-4D97-AF65-F5344CB8AC3E}">
        <p14:creationId xmlns="" xmlns:p14="http://schemas.microsoft.com/office/powerpoint/2010/main" val="26881010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kern="1200" dirty="0" smtClean="0">
                <a:solidFill>
                  <a:schemeClr val="tx1"/>
                </a:solidFill>
                <a:effectLst/>
                <a:latin typeface="Times New Roman" panose="02020603050405020304" pitchFamily="18" charset="0"/>
                <a:ea typeface="+mn-ea"/>
                <a:cs typeface="Times New Roman" panose="02020603050405020304" pitchFamily="18" charset="0"/>
              </a:rPr>
              <a:t>Emotional problems, more so among old adults, require immediate medical attention once detected to prevent severe consequences. Marions Healthcare facility has been at the forefront of improving and providing quality services to help old patients with emotional services.  Some of the services offered include techniques to manage stress. The hospital has scheduled sessions where older adults are trained on how to handle stress through techniques like yoga practice, physical exercises, and meditation (Pascoe, Thompson &amp; Ski, 2017). Additionally, the hospital offers screening services for depression and anxiety to determine the source and help the patient in recovery. Another intervention strategy is therapeutic care on a one-on-one basis between the patient and the nurse. Besides, the hospital encourages old adults to engage in community and social groups in order to reduce cases of isolation or loneliness that increase emotional problems.</a:t>
            </a:r>
          </a:p>
          <a:p>
            <a:endParaRPr lang="en-US" dirty="0"/>
          </a:p>
        </p:txBody>
      </p:sp>
      <p:sp>
        <p:nvSpPr>
          <p:cNvPr id="4" name="Slide Number Placeholder 3"/>
          <p:cNvSpPr>
            <a:spLocks noGrp="1"/>
          </p:cNvSpPr>
          <p:nvPr>
            <p:ph type="sldNum" sz="quarter" idx="10"/>
          </p:nvPr>
        </p:nvSpPr>
        <p:spPr/>
        <p:txBody>
          <a:bodyPr/>
          <a:lstStyle/>
          <a:p>
            <a:fld id="{9CD6FBD2-3B5F-44AF-BFEE-8AFB8F19A171}" type="slidenum">
              <a:rPr lang="en-US" smtClean="0"/>
              <a:pPr/>
              <a:t>7</a:t>
            </a:fld>
            <a:endParaRPr lang="en-US"/>
          </a:p>
        </p:txBody>
      </p:sp>
    </p:spTree>
    <p:extLst>
      <p:ext uri="{BB962C8B-B14F-4D97-AF65-F5344CB8AC3E}">
        <p14:creationId xmlns="" xmlns:p14="http://schemas.microsoft.com/office/powerpoint/2010/main" val="2628174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kern="1200" dirty="0" smtClean="0">
                <a:solidFill>
                  <a:schemeClr val="tx1"/>
                </a:solidFill>
                <a:effectLst/>
                <a:latin typeface="Times New Roman" panose="02020603050405020304" pitchFamily="18" charset="0"/>
                <a:ea typeface="+mn-ea"/>
                <a:cs typeface="Times New Roman" panose="02020603050405020304" pitchFamily="18" charset="0"/>
              </a:rPr>
              <a:t>Marions Healthcare facility has tried to address both psychosocial, emotional, and cognitive problems among old adults. However, there are certain areas that need improvements. In 2018, there were around 52 million old adults aged 65 years and above in the United States, and these statistics are anticipated to increase in the coming years (Abowd, 2018). Similarly, emotional, psychosocial, and emotional issues among old adults continue to increase. Consequently, Marions Healthcare facility needs to recruit and train more medical staff, particularly nurses and physicians, in order to meet the increasing number of old patients who need emotional, psychosocial, and cognitive medical attention. Additionally, the staff at the facility need to be more committed to preventing the suffering of patients. Besides, the hospital can arrange for public awareness programs aimed at informing old adults in the community on the essence of proper lifestyles and seeking medical attention at the early stages.</a:t>
            </a:r>
          </a:p>
          <a:p>
            <a:endParaRPr lang="en-US" dirty="0"/>
          </a:p>
        </p:txBody>
      </p:sp>
      <p:sp>
        <p:nvSpPr>
          <p:cNvPr id="4" name="Slide Number Placeholder 3"/>
          <p:cNvSpPr>
            <a:spLocks noGrp="1"/>
          </p:cNvSpPr>
          <p:nvPr>
            <p:ph type="sldNum" sz="quarter" idx="10"/>
          </p:nvPr>
        </p:nvSpPr>
        <p:spPr/>
        <p:txBody>
          <a:bodyPr/>
          <a:lstStyle/>
          <a:p>
            <a:fld id="{9CD6FBD2-3B5F-44AF-BFEE-8AFB8F19A171}" type="slidenum">
              <a:rPr lang="en-US" smtClean="0"/>
              <a:pPr/>
              <a:t>8</a:t>
            </a:fld>
            <a:endParaRPr lang="en-US"/>
          </a:p>
        </p:txBody>
      </p:sp>
    </p:spTree>
    <p:extLst>
      <p:ext uri="{BB962C8B-B14F-4D97-AF65-F5344CB8AC3E}">
        <p14:creationId xmlns="" xmlns:p14="http://schemas.microsoft.com/office/powerpoint/2010/main" val="5716659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kern="1200" dirty="0" smtClean="0">
                <a:solidFill>
                  <a:schemeClr val="tx1"/>
                </a:solidFill>
                <a:effectLst/>
                <a:latin typeface="Times New Roman" panose="02020603050405020304" pitchFamily="18" charset="0"/>
                <a:ea typeface="+mn-ea"/>
                <a:cs typeface="Times New Roman" panose="02020603050405020304" pitchFamily="18" charset="0"/>
              </a:rPr>
              <a:t>I also recommend Marions hospital to ensure the allocation of more financial resources to facilitate recruitment and training sessions and also to ensure enough facilities are available in the hospital to improve the quality of healthcare. In addition, the hospital should establish remote collaboration within its operation strategies as a way of reducing congestion in the facility, and this will be a way towards enhanced quality care (Piumsomboon et al. 2018). Besides, the healthcare facility should integrate collaboration strategies with surrounding healthcare facilities to reduce congestion of patients and pressure to resources like healthcare professionals. I would also recommend the hospital to liaise with government departments of health and finance for the effective and efficient provision of healthcare. Healthcare collaboration is among the current strategies in healthcare that are improving healthcare services. </a:t>
            </a:r>
          </a:p>
          <a:p>
            <a:endParaRPr lang="en-US" dirty="0"/>
          </a:p>
        </p:txBody>
      </p:sp>
      <p:sp>
        <p:nvSpPr>
          <p:cNvPr id="4" name="Slide Number Placeholder 3"/>
          <p:cNvSpPr>
            <a:spLocks noGrp="1"/>
          </p:cNvSpPr>
          <p:nvPr>
            <p:ph type="sldNum" sz="quarter" idx="10"/>
          </p:nvPr>
        </p:nvSpPr>
        <p:spPr/>
        <p:txBody>
          <a:bodyPr/>
          <a:lstStyle/>
          <a:p>
            <a:fld id="{9CD6FBD2-3B5F-44AF-BFEE-8AFB8F19A171}" type="slidenum">
              <a:rPr lang="en-US" smtClean="0"/>
              <a:pPr/>
              <a:t>9</a:t>
            </a:fld>
            <a:endParaRPr lang="en-US"/>
          </a:p>
        </p:txBody>
      </p:sp>
    </p:spTree>
    <p:extLst>
      <p:ext uri="{BB962C8B-B14F-4D97-AF65-F5344CB8AC3E}">
        <p14:creationId xmlns="" xmlns:p14="http://schemas.microsoft.com/office/powerpoint/2010/main" val="1067590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CD6FBD2-3B5F-44AF-BFEE-8AFB8F19A171}"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03371A2-A7EE-46D0-9C4A-7ACE98492649}" type="datetimeFigureOut">
              <a:rPr lang="en-US" smtClean="0"/>
              <a:pPr/>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279304-34F0-49E1-A2ED-538D24E4602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3371A2-A7EE-46D0-9C4A-7ACE98492649}" type="datetimeFigureOut">
              <a:rPr lang="en-US" smtClean="0"/>
              <a:pPr/>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279304-34F0-49E1-A2ED-538D24E4602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3371A2-A7EE-46D0-9C4A-7ACE98492649}" type="datetimeFigureOut">
              <a:rPr lang="en-US" smtClean="0"/>
              <a:pPr/>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279304-34F0-49E1-A2ED-538D24E4602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12800" y="1600205"/>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8229600" y="1600205"/>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03371A2-A7EE-46D0-9C4A-7ACE98492649}" type="datetimeFigureOut">
              <a:rPr lang="en-US" smtClean="0"/>
              <a:pPr/>
              <a:t>5/23/2020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279304-34F0-49E1-A2ED-538D24E4602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03371A2-A7EE-46D0-9C4A-7ACE98492649}" type="datetimeFigureOut">
              <a:rPr lang="en-US" smtClean="0"/>
              <a:pPr/>
              <a:t>5/23/2020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279304-34F0-49E1-A2ED-538D24E4602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03371A2-A7EE-46D0-9C4A-7ACE98492649}" type="datetimeFigureOut">
              <a:rPr lang="en-US" smtClean="0"/>
              <a:pPr/>
              <a:t>5/23/2020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279304-34F0-49E1-A2ED-538D24E4602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3371A2-A7EE-46D0-9C4A-7ACE98492649}" type="datetimeFigureOut">
              <a:rPr lang="en-US" smtClean="0"/>
              <a:pPr/>
              <a:t>5/23/2020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279304-34F0-49E1-A2ED-538D24E4602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3371A2-A7EE-46D0-9C4A-7ACE98492649}" type="datetimeFigureOut">
              <a:rPr lang="en-US" smtClean="0"/>
              <a:pPr/>
              <a:t>5/23/2020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279304-34F0-49E1-A2ED-538D24E4602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3371A2-A7EE-46D0-9C4A-7ACE98492649}" type="datetimeFigureOut">
              <a:rPr lang="en-US" smtClean="0"/>
              <a:pPr/>
              <a:t>5/23/2020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279304-34F0-49E1-A2ED-538D24E4602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3371A2-A7EE-46D0-9C4A-7ACE98492649}" type="datetimeFigureOut">
              <a:rPr lang="en-US" smtClean="0"/>
              <a:pPr/>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279304-34F0-49E1-A2ED-538D24E4602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600" y="274643"/>
            <a:ext cx="36576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12800" y="274643"/>
            <a:ext cx="107696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3371A2-A7EE-46D0-9C4A-7ACE98492649}" type="datetimeFigureOut">
              <a:rPr lang="en-US" smtClean="0"/>
              <a:pPr/>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279304-34F0-49E1-A2ED-538D24E4602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5"/>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5"/>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3371A2-A7EE-46D0-9C4A-7ACE98492649}" type="datetimeFigureOut">
              <a:rPr lang="en-US" smtClean="0"/>
              <a:pPr/>
              <a:t>5/23/2020</a:t>
            </a:fld>
            <a:endParaRPr lang="en-US"/>
          </a:p>
        </p:txBody>
      </p:sp>
      <p:sp>
        <p:nvSpPr>
          <p:cNvPr id="5" name="Footer Placeholder 4"/>
          <p:cNvSpPr>
            <a:spLocks noGrp="1"/>
          </p:cNvSpPr>
          <p:nvPr>
            <p:ph type="ftr" sz="quarter" idx="3"/>
          </p:nvPr>
        </p:nvSpPr>
        <p:spPr>
          <a:xfrm>
            <a:off x="4165600" y="6356355"/>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279304-34F0-49E1-A2ED-538D24E4602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6700" dirty="0">
                <a:latin typeface="Times New Roman" panose="02020603050405020304" pitchFamily="18" charset="0"/>
                <a:cs typeface="Times New Roman" panose="02020603050405020304" pitchFamily="18" charset="0"/>
              </a:rPr>
              <a:t>Psychosocial, Cognitive and Emotional Issues</a:t>
            </a:r>
            <a:r>
              <a:rPr lang="en-US" dirty="0"/>
              <a:t/>
            </a:r>
            <a:br>
              <a:rPr lang="en-US" dirty="0"/>
            </a:br>
            <a:endParaRPr lang="en-US" dirty="0"/>
          </a:p>
        </p:txBody>
      </p:sp>
      <p:sp>
        <p:nvSpPr>
          <p:cNvPr id="3" name="Subtitle 2"/>
          <p:cNvSpPr>
            <a:spLocks noGrp="1"/>
          </p:cNvSpPr>
          <p:nvPr>
            <p:ph type="subTitle" idx="1"/>
          </p:nvPr>
        </p:nvSpPr>
        <p:spPr/>
        <p:txBody>
          <a:bodyPr/>
          <a:lstStyle/>
          <a:p>
            <a:r>
              <a:rPr lang="en-US" dirty="0" smtClean="0">
                <a:solidFill>
                  <a:schemeClr val="tx1"/>
                </a:solidFill>
              </a:rPr>
              <a:t>Marions Health Care.</a:t>
            </a:r>
            <a:endParaRPr lang="en-US" dirty="0">
              <a:solidFill>
                <a:schemeClr val="tx1"/>
              </a:solidFill>
            </a:endParaRPr>
          </a:p>
        </p:txBody>
      </p:sp>
    </p:spTree>
    <p:extLst>
      <p:ext uri="{BB962C8B-B14F-4D97-AF65-F5344CB8AC3E}">
        <p14:creationId xmlns="" xmlns:p14="http://schemas.microsoft.com/office/powerpoint/2010/main" val="2505294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83335"/>
            <a:ext cx="9144000" cy="1661375"/>
          </a:xfrm>
        </p:spPr>
        <p:txBody>
          <a:bodyPr>
            <a:normAutofit/>
          </a:bodyPr>
          <a:lstStyle/>
          <a:p>
            <a:r>
              <a:rPr lang="en-US" sz="4000" dirty="0">
                <a:latin typeface="Times New Roman" panose="02020603050405020304" pitchFamily="18" charset="0"/>
                <a:cs typeface="Times New Roman" panose="02020603050405020304" pitchFamily="18" charset="0"/>
              </a:rPr>
              <a:t>Psychosocial Issues</a:t>
            </a:r>
            <a:r>
              <a:rPr lang="en-US" dirty="0"/>
              <a:t/>
            </a:r>
            <a:br>
              <a:rPr lang="en-US" dirty="0"/>
            </a:br>
            <a:endParaRPr lang="en-US" dirty="0"/>
          </a:p>
        </p:txBody>
      </p:sp>
      <p:sp>
        <p:nvSpPr>
          <p:cNvPr id="3" name="Subtitle 2"/>
          <p:cNvSpPr>
            <a:spLocks noGrp="1"/>
          </p:cNvSpPr>
          <p:nvPr>
            <p:ph type="subTitle" idx="1"/>
          </p:nvPr>
        </p:nvSpPr>
        <p:spPr>
          <a:xfrm>
            <a:off x="1524000" y="2139696"/>
            <a:ext cx="10198608" cy="4535424"/>
          </a:xfrm>
        </p:spPr>
        <p:txBody>
          <a:bodyPr/>
          <a:lstStyle/>
          <a:p>
            <a:pPr marL="342900" indent="-3429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Old age is associated with psychosocial issues.</a:t>
            </a:r>
          </a:p>
          <a:p>
            <a:pPr marL="342900" indent="-3429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Psychosocial </a:t>
            </a:r>
            <a:r>
              <a:rPr lang="en-US" sz="2000" dirty="0" smtClean="0">
                <a:latin typeface="Times New Roman" panose="02020603050405020304" pitchFamily="18" charset="0"/>
                <a:cs typeface="Times New Roman" panose="02020603050405020304" pitchFamily="18" charset="0"/>
              </a:rPr>
              <a:t> issues </a:t>
            </a:r>
            <a:r>
              <a:rPr lang="en-US" sz="2000" dirty="0">
                <a:latin typeface="Times New Roman" panose="02020603050405020304" pitchFamily="18" charset="0"/>
                <a:cs typeface="Times New Roman" panose="02020603050405020304" pitchFamily="18" charset="0"/>
              </a:rPr>
              <a:t>may develop from attempts to maintain the same lifestyle as that of young adulthood.</a:t>
            </a:r>
          </a:p>
          <a:p>
            <a:pPr marL="342900" indent="-3429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Psychosocial </a:t>
            </a:r>
            <a:r>
              <a:rPr lang="en-US" sz="2000" dirty="0" smtClean="0">
                <a:latin typeface="Times New Roman" panose="02020603050405020304" pitchFamily="18" charset="0"/>
                <a:cs typeface="Times New Roman" panose="02020603050405020304" pitchFamily="18" charset="0"/>
              </a:rPr>
              <a:t>issues </a:t>
            </a:r>
            <a:r>
              <a:rPr lang="en-US" sz="2000" dirty="0">
                <a:latin typeface="Times New Roman" panose="02020603050405020304" pitchFamily="18" charset="0"/>
                <a:cs typeface="Times New Roman" panose="02020603050405020304" pitchFamily="18" charset="0"/>
              </a:rPr>
              <a:t>include; depression, anxiety, and substance abuse.</a:t>
            </a:r>
          </a:p>
          <a:p>
            <a:pPr marL="342900" indent="-3429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Such health issues may have adverse effects on old adults (Hamburg, 2017). </a:t>
            </a:r>
          </a:p>
          <a:p>
            <a:endParaRPr lang="en-US" dirty="0"/>
          </a:p>
        </p:txBody>
      </p:sp>
      <p:pic>
        <p:nvPicPr>
          <p:cNvPr id="4" name="Picture 3" descr="https://encrypted-tbn0.gstatic.com/images?q=tbn%3AANd9GcT5-YstMo40Wrnh7nA7n0jkokPP1vO4c0VNQO_Mv5iKieatSLBg&amp;usqp=CAU"/>
          <p:cNvPicPr/>
          <p:nvPr/>
        </p:nvPicPr>
        <p:blipFill>
          <a:blip r:embed="rId3">
            <a:extLst>
              <a:ext uri="{28A0092B-C50C-407E-A947-70E740481C1C}">
                <a14:useLocalDpi xmlns="" xmlns:a14="http://schemas.microsoft.com/office/drawing/2010/main" val="0"/>
              </a:ext>
            </a:extLst>
          </a:blip>
          <a:srcRect/>
          <a:stretch>
            <a:fillRect/>
          </a:stretch>
        </p:blipFill>
        <p:spPr bwMode="auto">
          <a:xfrm>
            <a:off x="4773168" y="4443984"/>
            <a:ext cx="2670048" cy="2048256"/>
          </a:xfrm>
          <a:prstGeom prst="rect">
            <a:avLst/>
          </a:prstGeom>
          <a:noFill/>
          <a:ln>
            <a:noFill/>
          </a:ln>
        </p:spPr>
      </p:pic>
    </p:spTree>
    <p:extLst>
      <p:ext uri="{BB962C8B-B14F-4D97-AF65-F5344CB8AC3E}">
        <p14:creationId xmlns="" xmlns:p14="http://schemas.microsoft.com/office/powerpoint/2010/main" val="2067462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47473"/>
            <a:ext cx="9144000" cy="877824"/>
          </a:xfrm>
        </p:spPr>
        <p:txBody>
          <a:bodyPr>
            <a:normAutofit/>
          </a:bodyPr>
          <a:lstStyle/>
          <a:p>
            <a:r>
              <a:rPr lang="en-US" sz="4000" dirty="0">
                <a:latin typeface="Times New Roman" panose="02020603050405020304" pitchFamily="18" charset="0"/>
                <a:cs typeface="Times New Roman" panose="02020603050405020304" pitchFamily="18" charset="0"/>
              </a:rPr>
              <a:t>Services Available</a:t>
            </a:r>
          </a:p>
        </p:txBody>
      </p:sp>
      <p:sp>
        <p:nvSpPr>
          <p:cNvPr id="3" name="Subtitle 2"/>
          <p:cNvSpPr>
            <a:spLocks noGrp="1"/>
          </p:cNvSpPr>
          <p:nvPr>
            <p:ph type="subTitle" idx="1"/>
          </p:nvPr>
        </p:nvSpPr>
        <p:spPr>
          <a:xfrm>
            <a:off x="1524000" y="2048256"/>
            <a:ext cx="9144000" cy="3730752"/>
          </a:xfrm>
        </p:spPr>
        <p:txBody>
          <a:bodyPr/>
          <a:lstStyle/>
          <a:p>
            <a:pPr marL="342900" indent="-3429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Psychosocial issues may result in health problems like high blood pressure, cardiovascular diseases, and stroke. </a:t>
            </a:r>
          </a:p>
          <a:p>
            <a:pPr marL="342900" indent="-3429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Services offered include diagnosis </a:t>
            </a:r>
            <a:r>
              <a:rPr lang="en-US" sz="2000" dirty="0" smtClean="0">
                <a:latin typeface="Times New Roman" panose="02020603050405020304" pitchFamily="18" charset="0"/>
                <a:cs typeface="Times New Roman" panose="02020603050405020304" pitchFamily="18" charset="0"/>
              </a:rPr>
              <a:t>and screening at </a:t>
            </a:r>
            <a:r>
              <a:rPr lang="en-US" sz="2000" dirty="0">
                <a:latin typeface="Times New Roman" panose="02020603050405020304" pitchFamily="18" charset="0"/>
                <a:cs typeface="Times New Roman" panose="02020603050405020304" pitchFamily="18" charset="0"/>
              </a:rPr>
              <a:t>early </a:t>
            </a:r>
            <a:r>
              <a:rPr lang="en-US" sz="2000" dirty="0" smtClean="0">
                <a:latin typeface="Times New Roman" panose="02020603050405020304" pitchFamily="18" charset="0"/>
                <a:cs typeface="Times New Roman" panose="02020603050405020304" pitchFamily="18" charset="0"/>
              </a:rPr>
              <a:t>stages.</a:t>
            </a:r>
            <a:endParaRPr lang="en-US" sz="2000" dirty="0">
              <a:latin typeface="Times New Roman" panose="02020603050405020304" pitchFamily="18" charset="0"/>
              <a:cs typeface="Times New Roman" panose="02020603050405020304" pitchFamily="18" charset="0"/>
            </a:endParaRPr>
          </a:p>
          <a:p>
            <a:pPr marL="342900" indent="-3429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Therapeutic services are also offered.</a:t>
            </a:r>
          </a:p>
          <a:p>
            <a:pPr marL="342900" indent="-3429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In addition, the facility offers rehabilitation services (Hamburg 2017)</a:t>
            </a:r>
            <a:r>
              <a:rPr lang="en-US" dirty="0"/>
              <a:t>.</a:t>
            </a:r>
          </a:p>
          <a:p>
            <a:endParaRPr lang="en-US" dirty="0"/>
          </a:p>
        </p:txBody>
      </p:sp>
    </p:spTree>
    <p:extLst>
      <p:ext uri="{BB962C8B-B14F-4D97-AF65-F5344CB8AC3E}">
        <p14:creationId xmlns="" xmlns:p14="http://schemas.microsoft.com/office/powerpoint/2010/main" val="2429905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10897"/>
            <a:ext cx="9144000" cy="1755648"/>
          </a:xfrm>
        </p:spPr>
        <p:txBody>
          <a:bodyPr/>
          <a:lstStyle/>
          <a:p>
            <a:r>
              <a:rPr lang="en-US" sz="4000" dirty="0">
                <a:latin typeface="Times New Roman" panose="02020603050405020304" pitchFamily="18" charset="0"/>
                <a:cs typeface="Times New Roman" panose="02020603050405020304" pitchFamily="18" charset="0"/>
              </a:rPr>
              <a:t>Cognitive Issues</a:t>
            </a:r>
            <a:r>
              <a:rPr lang="en-US" dirty="0"/>
              <a:t/>
            </a:r>
            <a:br>
              <a:rPr lang="en-US" dirty="0"/>
            </a:br>
            <a:endParaRPr lang="en-US" dirty="0"/>
          </a:p>
        </p:txBody>
      </p:sp>
      <p:sp>
        <p:nvSpPr>
          <p:cNvPr id="3" name="Subtitle 2"/>
          <p:cNvSpPr>
            <a:spLocks noGrp="1"/>
          </p:cNvSpPr>
          <p:nvPr>
            <p:ph type="subTitle" idx="1"/>
          </p:nvPr>
        </p:nvSpPr>
        <p:spPr>
          <a:xfrm>
            <a:off x="1524000" y="2267712"/>
            <a:ext cx="9668256" cy="4462272"/>
          </a:xfrm>
        </p:spPr>
        <p:txBody>
          <a:bodyPr/>
          <a:lstStyle/>
          <a:p>
            <a:pPr marL="342900" indent="-3429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Cognitive problems may disrupt the normal way of living.</a:t>
            </a:r>
          </a:p>
          <a:p>
            <a:pPr marL="342900" indent="-3429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Older people may develop a loss of memory.</a:t>
            </a:r>
          </a:p>
          <a:p>
            <a:pPr marL="342900" indent="-3429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Cognitive impairment is also a common problem associated with old age.</a:t>
            </a:r>
          </a:p>
          <a:p>
            <a:pPr marL="342900" indent="-3429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Cognitive impairment causes problems like falls, injuries, and dehydration (</a:t>
            </a:r>
            <a:r>
              <a:rPr lang="en-US" sz="2000" dirty="0" err="1">
                <a:latin typeface="Times New Roman" panose="02020603050405020304" pitchFamily="18" charset="0"/>
                <a:cs typeface="Times New Roman" panose="02020603050405020304" pitchFamily="18" charset="0"/>
              </a:rPr>
              <a:t>Gallaway</a:t>
            </a:r>
            <a:r>
              <a:rPr lang="en-US" sz="2000" dirty="0">
                <a:latin typeface="Times New Roman" panose="02020603050405020304" pitchFamily="18" charset="0"/>
                <a:cs typeface="Times New Roman" panose="02020603050405020304" pitchFamily="18" charset="0"/>
              </a:rPr>
              <a:t> et al. 2018).</a:t>
            </a:r>
          </a:p>
          <a:p>
            <a:endParaRPr lang="en-US" dirty="0"/>
          </a:p>
        </p:txBody>
      </p:sp>
      <p:pic>
        <p:nvPicPr>
          <p:cNvPr id="4" name="Picture 3" descr="https://encrypted-tbn0.gstatic.com/images?q=tbn%3AANd9GcT9CKrQ7tfCn7JpyQHVFvnxStmd7l0JSqcWtcjaTaQiEPCEbZaT&amp;usqp=CAU"/>
          <p:cNvPicPr/>
          <p:nvPr/>
        </p:nvPicPr>
        <p:blipFill>
          <a:blip r:embed="rId3">
            <a:extLst>
              <a:ext uri="{28A0092B-C50C-407E-A947-70E740481C1C}">
                <a14:useLocalDpi xmlns="" xmlns:a14="http://schemas.microsoft.com/office/drawing/2010/main" val="0"/>
              </a:ext>
            </a:extLst>
          </a:blip>
          <a:srcRect/>
          <a:stretch>
            <a:fillRect/>
          </a:stretch>
        </p:blipFill>
        <p:spPr bwMode="auto">
          <a:xfrm>
            <a:off x="5650992" y="4206240"/>
            <a:ext cx="3072384" cy="1993392"/>
          </a:xfrm>
          <a:prstGeom prst="rect">
            <a:avLst/>
          </a:prstGeom>
          <a:noFill/>
          <a:ln>
            <a:noFill/>
          </a:ln>
        </p:spPr>
      </p:pic>
    </p:spTree>
    <p:extLst>
      <p:ext uri="{BB962C8B-B14F-4D97-AF65-F5344CB8AC3E}">
        <p14:creationId xmlns="" xmlns:p14="http://schemas.microsoft.com/office/powerpoint/2010/main" val="353207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10897"/>
            <a:ext cx="9144000" cy="1773936"/>
          </a:xfrm>
        </p:spPr>
        <p:txBody>
          <a:bodyPr/>
          <a:lstStyle/>
          <a:p>
            <a:r>
              <a:rPr lang="en-US" sz="4000" dirty="0">
                <a:latin typeface="Times New Roman" panose="02020603050405020304" pitchFamily="18" charset="0"/>
                <a:cs typeface="Times New Roman" panose="02020603050405020304" pitchFamily="18" charset="0"/>
              </a:rPr>
              <a:t>Services Available</a:t>
            </a:r>
            <a:r>
              <a:rPr lang="en-US" dirty="0"/>
              <a:t/>
            </a:r>
            <a:br>
              <a:rPr lang="en-US" dirty="0"/>
            </a:br>
            <a:endParaRPr lang="en-US" dirty="0"/>
          </a:p>
        </p:txBody>
      </p:sp>
      <p:sp>
        <p:nvSpPr>
          <p:cNvPr id="3" name="Subtitle 2"/>
          <p:cNvSpPr>
            <a:spLocks noGrp="1"/>
          </p:cNvSpPr>
          <p:nvPr>
            <p:ph type="subTitle" idx="1"/>
          </p:nvPr>
        </p:nvSpPr>
        <p:spPr>
          <a:xfrm>
            <a:off x="1524000" y="2505456"/>
            <a:ext cx="9144000" cy="3419856"/>
          </a:xfrm>
        </p:spPr>
        <p:txBody>
          <a:bodyPr/>
          <a:lstStyle/>
          <a:p>
            <a:pPr marL="342900" indent="-3429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Marions hospital has put in place services that address patients with cognitive issues. </a:t>
            </a:r>
          </a:p>
          <a:p>
            <a:pPr marL="342900" indent="-3429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Such services include screening for cognitive impairment.</a:t>
            </a:r>
          </a:p>
          <a:p>
            <a:pPr marL="342900" indent="-3429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Therapeutic care for families and patients.</a:t>
            </a:r>
          </a:p>
          <a:p>
            <a:pPr marL="342900" indent="-3429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Another service is information support to caregivers (</a:t>
            </a:r>
            <a:r>
              <a:rPr lang="en-US" sz="2000" dirty="0" err="1">
                <a:latin typeface="Times New Roman" panose="02020603050405020304" pitchFamily="18" charset="0"/>
                <a:cs typeface="Times New Roman" panose="02020603050405020304" pitchFamily="18" charset="0"/>
              </a:rPr>
              <a:t>Gallaway</a:t>
            </a:r>
            <a:r>
              <a:rPr lang="en-US" sz="2000" dirty="0">
                <a:latin typeface="Times New Roman" panose="02020603050405020304" pitchFamily="18" charset="0"/>
                <a:cs typeface="Times New Roman" panose="02020603050405020304" pitchFamily="18" charset="0"/>
              </a:rPr>
              <a:t> et al. 2018).</a:t>
            </a:r>
          </a:p>
          <a:p>
            <a:endParaRPr lang="en-US" dirty="0"/>
          </a:p>
        </p:txBody>
      </p:sp>
    </p:spTree>
    <p:extLst>
      <p:ext uri="{BB962C8B-B14F-4D97-AF65-F5344CB8AC3E}">
        <p14:creationId xmlns="" xmlns:p14="http://schemas.microsoft.com/office/powerpoint/2010/main" val="1920257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92609"/>
            <a:ext cx="9144000" cy="1773936"/>
          </a:xfrm>
        </p:spPr>
        <p:txBody>
          <a:bodyPr/>
          <a:lstStyle/>
          <a:p>
            <a:r>
              <a:rPr lang="en-US" sz="4000" dirty="0">
                <a:latin typeface="Times New Roman" panose="02020603050405020304" pitchFamily="18" charset="0"/>
                <a:cs typeface="Times New Roman" panose="02020603050405020304" pitchFamily="18" charset="0"/>
              </a:rPr>
              <a:t>Emotional Issues</a:t>
            </a:r>
            <a:r>
              <a:rPr lang="en-US" dirty="0"/>
              <a:t/>
            </a:r>
            <a:br>
              <a:rPr lang="en-US" dirty="0"/>
            </a:br>
            <a:endParaRPr lang="en-US" dirty="0"/>
          </a:p>
        </p:txBody>
      </p:sp>
      <p:sp>
        <p:nvSpPr>
          <p:cNvPr id="3" name="Subtitle 2"/>
          <p:cNvSpPr>
            <a:spLocks noGrp="1"/>
          </p:cNvSpPr>
          <p:nvPr>
            <p:ph type="subTitle" idx="1"/>
          </p:nvPr>
        </p:nvSpPr>
        <p:spPr>
          <a:xfrm>
            <a:off x="1524000" y="2267712"/>
            <a:ext cx="9144000" cy="3511296"/>
          </a:xfrm>
        </p:spPr>
        <p:txBody>
          <a:bodyPr/>
          <a:lstStyle/>
          <a:p>
            <a:pPr marL="342900" indent="-3429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Unlike any other population, older adults do develop emotional problems.</a:t>
            </a:r>
          </a:p>
          <a:p>
            <a:pPr marL="342900" indent="-3429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Environment and lifestyle choices are among the causes of emotional problems.</a:t>
            </a:r>
          </a:p>
          <a:p>
            <a:pPr marL="342900" indent="-3429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Emotional problems include denial, loneliness, stubbornness, and hopelessness.</a:t>
            </a:r>
          </a:p>
          <a:p>
            <a:pPr marL="342900" indent="-3429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Emotional problems may cause mental problems like stress, depression, and anxiety (</a:t>
            </a:r>
            <a:r>
              <a:rPr lang="en-US" sz="2000" dirty="0" err="1">
                <a:latin typeface="Times New Roman" panose="02020603050405020304" pitchFamily="18" charset="0"/>
                <a:cs typeface="Times New Roman" panose="02020603050405020304" pitchFamily="18" charset="0"/>
              </a:rPr>
              <a:t>Gullette</a:t>
            </a:r>
            <a:r>
              <a:rPr lang="en-US" sz="2000" dirty="0">
                <a:latin typeface="Times New Roman" panose="02020603050405020304" pitchFamily="18" charset="0"/>
                <a:cs typeface="Times New Roman" panose="02020603050405020304" pitchFamily="18" charset="0"/>
              </a:rPr>
              <a:t>, 2017).</a:t>
            </a:r>
          </a:p>
          <a:p>
            <a:endParaRPr lang="en-US" dirty="0"/>
          </a:p>
        </p:txBody>
      </p:sp>
    </p:spTree>
    <p:extLst>
      <p:ext uri="{BB962C8B-B14F-4D97-AF65-F5344CB8AC3E}">
        <p14:creationId xmlns="" xmlns:p14="http://schemas.microsoft.com/office/powerpoint/2010/main" val="376631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65761"/>
            <a:ext cx="9144000" cy="1645920"/>
          </a:xfrm>
        </p:spPr>
        <p:txBody>
          <a:bodyPr>
            <a:normAutofit/>
          </a:bodyPr>
          <a:lstStyle/>
          <a:p>
            <a:r>
              <a:rPr lang="en-US" sz="4000" dirty="0">
                <a:latin typeface="Times New Roman" panose="02020603050405020304" pitchFamily="18" charset="0"/>
                <a:cs typeface="Times New Roman" panose="02020603050405020304" pitchFamily="18" charset="0"/>
              </a:rPr>
              <a:t>Services Available</a:t>
            </a:r>
            <a:r>
              <a:rPr lang="en-US" dirty="0"/>
              <a:t/>
            </a:r>
            <a:br>
              <a:rPr lang="en-US" dirty="0"/>
            </a:br>
            <a:endParaRPr lang="en-US" dirty="0"/>
          </a:p>
        </p:txBody>
      </p:sp>
      <p:sp>
        <p:nvSpPr>
          <p:cNvPr id="3" name="Subtitle 2"/>
          <p:cNvSpPr>
            <a:spLocks noGrp="1"/>
          </p:cNvSpPr>
          <p:nvPr>
            <p:ph type="subTitle" idx="1"/>
          </p:nvPr>
        </p:nvSpPr>
        <p:spPr>
          <a:xfrm>
            <a:off x="1524000" y="2176272"/>
            <a:ext cx="9144000" cy="4425696"/>
          </a:xfrm>
        </p:spPr>
        <p:txBody>
          <a:bodyPr/>
          <a:lstStyle/>
          <a:p>
            <a:pPr marL="342900" indent="-3429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Stress management techniques.</a:t>
            </a:r>
          </a:p>
          <a:p>
            <a:pPr marL="342900" indent="-3429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Screening for depression and anxiety</a:t>
            </a:r>
          </a:p>
          <a:p>
            <a:pPr marL="342900" indent="-3429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Therapeutic care</a:t>
            </a:r>
          </a:p>
          <a:p>
            <a:pPr marL="342900" indent="-3429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Engagement in social and community groups (Pascoe, Thompson &amp; Ski, 2017</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endParaRPr lang="en-US" dirty="0"/>
          </a:p>
        </p:txBody>
      </p:sp>
      <p:pic>
        <p:nvPicPr>
          <p:cNvPr id="4" name="Picture 3" descr="https://encrypted-tbn0.gstatic.com/images?q=tbn%3AANd9GcS28tgsEqY1ofnjQBH0B1YwZ996_Rho20FkyAoDczO1lzxeLB3I&amp;usqp=CAU"/>
          <p:cNvPicPr/>
          <p:nvPr/>
        </p:nvPicPr>
        <p:blipFill>
          <a:blip r:embed="rId3">
            <a:extLst>
              <a:ext uri="{28A0092B-C50C-407E-A947-70E740481C1C}">
                <a14:useLocalDpi xmlns="" xmlns:a14="http://schemas.microsoft.com/office/drawing/2010/main" val="0"/>
              </a:ext>
            </a:extLst>
          </a:blip>
          <a:srcRect/>
          <a:stretch>
            <a:fillRect/>
          </a:stretch>
        </p:blipFill>
        <p:spPr bwMode="auto">
          <a:xfrm>
            <a:off x="6656260" y="4114800"/>
            <a:ext cx="2981516" cy="2147126"/>
          </a:xfrm>
          <a:prstGeom prst="rect">
            <a:avLst/>
          </a:prstGeom>
          <a:noFill/>
          <a:ln>
            <a:noFill/>
          </a:ln>
        </p:spPr>
      </p:pic>
    </p:spTree>
    <p:extLst>
      <p:ext uri="{BB962C8B-B14F-4D97-AF65-F5344CB8AC3E}">
        <p14:creationId xmlns="" xmlns:p14="http://schemas.microsoft.com/office/powerpoint/2010/main" val="654717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29185"/>
            <a:ext cx="9144000" cy="1828800"/>
          </a:xfrm>
        </p:spPr>
        <p:txBody>
          <a:bodyPr/>
          <a:lstStyle/>
          <a:p>
            <a:r>
              <a:rPr lang="en-US" sz="4000" dirty="0">
                <a:latin typeface="Times New Roman" panose="02020603050405020304" pitchFamily="18" charset="0"/>
                <a:cs typeface="Times New Roman" panose="02020603050405020304" pitchFamily="18" charset="0"/>
              </a:rPr>
              <a:t>Recommendations</a:t>
            </a:r>
            <a:r>
              <a:rPr lang="en-US" dirty="0"/>
              <a:t/>
            </a:r>
            <a:br>
              <a:rPr lang="en-US" dirty="0"/>
            </a:br>
            <a:endParaRPr lang="en-US" dirty="0"/>
          </a:p>
        </p:txBody>
      </p:sp>
      <p:sp>
        <p:nvSpPr>
          <p:cNvPr id="3" name="Subtitle 2"/>
          <p:cNvSpPr>
            <a:spLocks noGrp="1"/>
          </p:cNvSpPr>
          <p:nvPr>
            <p:ph type="subTitle" idx="1"/>
          </p:nvPr>
        </p:nvSpPr>
        <p:spPr>
          <a:xfrm>
            <a:off x="1524000" y="2414016"/>
            <a:ext cx="9144000" cy="3639312"/>
          </a:xfrm>
        </p:spPr>
        <p:txBody>
          <a:bodyPr/>
          <a:lstStyle/>
          <a:p>
            <a:pPr marL="342900" indent="-3429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Increase medical staff. </a:t>
            </a:r>
          </a:p>
          <a:p>
            <a:pPr marL="342900" indent="-3429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Training of the staff.</a:t>
            </a:r>
          </a:p>
          <a:p>
            <a:pPr marL="342900" indent="-3429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Staff commitment.</a:t>
            </a:r>
          </a:p>
          <a:p>
            <a:pPr marL="342900" indent="-3429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Public sensitization (Abowd, 2018).</a:t>
            </a:r>
          </a:p>
          <a:p>
            <a:endParaRPr lang="en-US" dirty="0"/>
          </a:p>
        </p:txBody>
      </p:sp>
    </p:spTree>
    <p:extLst>
      <p:ext uri="{BB962C8B-B14F-4D97-AF65-F5344CB8AC3E}">
        <p14:creationId xmlns="" xmlns:p14="http://schemas.microsoft.com/office/powerpoint/2010/main" val="2689145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20625"/>
            <a:ext cx="9144000" cy="1737360"/>
          </a:xfrm>
        </p:spPr>
        <p:txBody>
          <a:bodyPr/>
          <a:lstStyle/>
          <a:p>
            <a:r>
              <a:rPr lang="en-US" sz="4000" dirty="0">
                <a:latin typeface="Times New Roman" panose="02020603050405020304" pitchFamily="18" charset="0"/>
                <a:cs typeface="Times New Roman" panose="02020603050405020304" pitchFamily="18" charset="0"/>
              </a:rPr>
              <a:t>Recommendations</a:t>
            </a:r>
            <a:r>
              <a:rPr lang="en-US" dirty="0"/>
              <a:t/>
            </a:r>
            <a:br>
              <a:rPr lang="en-US" dirty="0"/>
            </a:br>
            <a:endParaRPr lang="en-US" dirty="0"/>
          </a:p>
        </p:txBody>
      </p:sp>
      <p:sp>
        <p:nvSpPr>
          <p:cNvPr id="3" name="Subtitle 2"/>
          <p:cNvSpPr>
            <a:spLocks noGrp="1"/>
          </p:cNvSpPr>
          <p:nvPr>
            <p:ph type="subTitle" idx="1"/>
          </p:nvPr>
        </p:nvSpPr>
        <p:spPr>
          <a:xfrm>
            <a:off x="1524000" y="2578608"/>
            <a:ext cx="9144000" cy="3364992"/>
          </a:xfrm>
        </p:spPr>
        <p:txBody>
          <a:bodyPr/>
          <a:lstStyle/>
          <a:p>
            <a:pPr marL="342900" indent="-3429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Allocation of more resources</a:t>
            </a:r>
          </a:p>
          <a:p>
            <a:pPr marL="342900" indent="-3429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Remote collaboration</a:t>
            </a:r>
          </a:p>
          <a:p>
            <a:pPr marL="342900" indent="-3429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Collaboration with other health facilities</a:t>
            </a:r>
          </a:p>
          <a:p>
            <a:pPr marL="342900" indent="-342900" algn="l">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Collaboration with government departments (Piumsomboon et al. 2018</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342900" indent="-342900" algn="l">
              <a:buFont typeface="Arial" panose="020B0604020202020204" pitchFamily="34" charset="0"/>
              <a:buChar char="•"/>
            </a:pPr>
            <a:endParaRPr lang="en-US" dirty="0"/>
          </a:p>
        </p:txBody>
      </p:sp>
    </p:spTree>
    <p:extLst>
      <p:ext uri="{BB962C8B-B14F-4D97-AF65-F5344CB8AC3E}">
        <p14:creationId xmlns="" xmlns:p14="http://schemas.microsoft.com/office/powerpoint/2010/main" val="4236675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2950" y="274638"/>
            <a:ext cx="10972800" cy="944562"/>
          </a:xfrm>
        </p:spPr>
        <p:txBody>
          <a:bodyPr/>
          <a:lstStyle/>
          <a:p>
            <a:r>
              <a:rPr lang="en-US" dirty="0" smtClean="0"/>
              <a:t>References </a:t>
            </a:r>
            <a:endParaRPr lang="en-US" dirty="0"/>
          </a:p>
        </p:txBody>
      </p:sp>
      <p:sp>
        <p:nvSpPr>
          <p:cNvPr id="3" name="Content Placeholder 2"/>
          <p:cNvSpPr>
            <a:spLocks noGrp="1"/>
          </p:cNvSpPr>
          <p:nvPr>
            <p:ph idx="1"/>
          </p:nvPr>
        </p:nvSpPr>
        <p:spPr>
          <a:xfrm>
            <a:off x="533400" y="1409705"/>
            <a:ext cx="10972800" cy="4525963"/>
          </a:xfrm>
        </p:spPr>
        <p:txBody>
          <a:bodyPr>
            <a:normAutofit fontScale="40000" lnSpcReduction="20000"/>
          </a:bodyPr>
          <a:lstStyle/>
          <a:p>
            <a:r>
              <a:rPr lang="en-US" sz="5100" dirty="0" err="1" smtClean="0">
                <a:latin typeface="Times New Roman" panose="02020603050405020304" pitchFamily="18" charset="0"/>
                <a:cs typeface="Times New Roman" panose="02020603050405020304" pitchFamily="18" charset="0"/>
              </a:rPr>
              <a:t>Abowd</a:t>
            </a:r>
            <a:r>
              <a:rPr lang="en-US" sz="5100" dirty="0" smtClean="0">
                <a:latin typeface="Times New Roman" panose="02020603050405020304" pitchFamily="18" charset="0"/>
                <a:cs typeface="Times New Roman" panose="02020603050405020304" pitchFamily="18" charset="0"/>
              </a:rPr>
              <a:t>, J. M. (2018, July). The US census bureau adopts differential privacy. In Proceedings of the 24th ACM SIGKDD International Conference on Knowledge Discovery &amp; Data Mining (pp. 2867-2867).</a:t>
            </a:r>
          </a:p>
          <a:p>
            <a:r>
              <a:rPr lang="en-US" sz="5100" dirty="0" err="1" smtClean="0">
                <a:latin typeface="Times New Roman" panose="02020603050405020304" pitchFamily="18" charset="0"/>
                <a:cs typeface="Times New Roman" panose="02020603050405020304" pitchFamily="18" charset="0"/>
              </a:rPr>
              <a:t>Gallaway</a:t>
            </a:r>
            <a:r>
              <a:rPr lang="en-US" sz="5100" dirty="0" smtClean="0">
                <a:latin typeface="Times New Roman" panose="02020603050405020304" pitchFamily="18" charset="0"/>
                <a:cs typeface="Times New Roman" panose="02020603050405020304" pitchFamily="18" charset="0"/>
              </a:rPr>
              <a:t>, P. J., Miyake, H., </a:t>
            </a:r>
            <a:r>
              <a:rPr lang="en-US" sz="5100" dirty="0" err="1" smtClean="0">
                <a:latin typeface="Times New Roman" panose="02020603050405020304" pitchFamily="18" charset="0"/>
                <a:cs typeface="Times New Roman" panose="02020603050405020304" pitchFamily="18" charset="0"/>
              </a:rPr>
              <a:t>Buchowski</a:t>
            </a:r>
            <a:r>
              <a:rPr lang="en-US" sz="5100" dirty="0" smtClean="0">
                <a:latin typeface="Times New Roman" panose="02020603050405020304" pitchFamily="18" charset="0"/>
                <a:cs typeface="Times New Roman" panose="02020603050405020304" pitchFamily="18" charset="0"/>
              </a:rPr>
              <a:t>, M. S., Shimada, M., </a:t>
            </a:r>
            <a:r>
              <a:rPr lang="en-US" sz="5100" dirty="0" err="1" smtClean="0">
                <a:latin typeface="Times New Roman" panose="02020603050405020304" pitchFamily="18" charset="0"/>
                <a:cs typeface="Times New Roman" panose="02020603050405020304" pitchFamily="18" charset="0"/>
              </a:rPr>
              <a:t>Yoshitake</a:t>
            </a:r>
            <a:r>
              <a:rPr lang="en-US" sz="5100" dirty="0" smtClean="0">
                <a:latin typeface="Times New Roman" panose="02020603050405020304" pitchFamily="18" charset="0"/>
                <a:cs typeface="Times New Roman" panose="02020603050405020304" pitchFamily="18" charset="0"/>
              </a:rPr>
              <a:t>, Y., Kim, A. S., &amp; </a:t>
            </a:r>
            <a:r>
              <a:rPr lang="en-US" sz="5100" dirty="0" err="1" smtClean="0">
                <a:latin typeface="Times New Roman" panose="02020603050405020304" pitchFamily="18" charset="0"/>
                <a:cs typeface="Times New Roman" panose="02020603050405020304" pitchFamily="18" charset="0"/>
              </a:rPr>
              <a:t>Hongu</a:t>
            </a:r>
            <a:r>
              <a:rPr lang="en-US" sz="5100" dirty="0" smtClean="0">
                <a:latin typeface="Times New Roman" panose="02020603050405020304" pitchFamily="18" charset="0"/>
                <a:cs typeface="Times New Roman" panose="02020603050405020304" pitchFamily="18" charset="0"/>
              </a:rPr>
              <a:t>, N. (2017). Physical activity: a viable way to reduce the risks of mild cognitive impairment, Alzheimer's disease, and vascular dementia in older adults. Brain sciences, 7(2), 22.</a:t>
            </a:r>
          </a:p>
          <a:p>
            <a:r>
              <a:rPr lang="en-US" sz="5100" dirty="0" err="1" smtClean="0">
                <a:latin typeface="Times New Roman" panose="02020603050405020304" pitchFamily="18" charset="0"/>
                <a:cs typeface="Times New Roman" panose="02020603050405020304" pitchFamily="18" charset="0"/>
              </a:rPr>
              <a:t>Gullette</a:t>
            </a:r>
            <a:r>
              <a:rPr lang="en-US" sz="5100" dirty="0" smtClean="0">
                <a:latin typeface="Times New Roman" panose="02020603050405020304" pitchFamily="18" charset="0"/>
                <a:cs typeface="Times New Roman" panose="02020603050405020304" pitchFamily="18" charset="0"/>
              </a:rPr>
              <a:t>, M. M. (2017). Ending ageism, or how not to shoot old people. Rutgers University Press.</a:t>
            </a:r>
          </a:p>
          <a:p>
            <a:r>
              <a:rPr lang="en-US" sz="5100" dirty="0" smtClean="0">
                <a:latin typeface="Times New Roman" panose="02020603050405020304" pitchFamily="18" charset="0"/>
                <a:cs typeface="Times New Roman" panose="02020603050405020304" pitchFamily="18" charset="0"/>
              </a:rPr>
              <a:t>Hamburg, B. A. (2017). Subsets of adolescent mothers: Developmental, biomedical, and psychosocial issues. In School-age pregnancy and parenthood (pp. 115-146). </a:t>
            </a:r>
            <a:r>
              <a:rPr lang="en-US" sz="5100" dirty="0" err="1" smtClean="0">
                <a:latin typeface="Times New Roman" panose="02020603050405020304" pitchFamily="18" charset="0"/>
                <a:cs typeface="Times New Roman" panose="02020603050405020304" pitchFamily="18" charset="0"/>
              </a:rPr>
              <a:t>Routledge</a:t>
            </a:r>
            <a:r>
              <a:rPr lang="en-US" sz="5100" dirty="0" smtClean="0">
                <a:latin typeface="Times New Roman" panose="02020603050405020304" pitchFamily="18" charset="0"/>
                <a:cs typeface="Times New Roman" panose="02020603050405020304" pitchFamily="18" charset="0"/>
              </a:rPr>
              <a:t>.</a:t>
            </a:r>
          </a:p>
          <a:p>
            <a:r>
              <a:rPr lang="en-US" sz="5100" dirty="0" smtClean="0">
                <a:latin typeface="Times New Roman" panose="02020603050405020304" pitchFamily="18" charset="0"/>
                <a:cs typeface="Times New Roman" panose="02020603050405020304" pitchFamily="18" charset="0"/>
              </a:rPr>
              <a:t>Pascoe, M. C., Thompson, D. R., &amp; Ski, C. F. (2017). Yoga, mindfulness-based stress reduction, and stress-related physiological measures: A meta-analysis. </a:t>
            </a:r>
            <a:r>
              <a:rPr lang="en-US" sz="5100" dirty="0" err="1" smtClean="0">
                <a:latin typeface="Times New Roman" panose="02020603050405020304" pitchFamily="18" charset="0"/>
                <a:cs typeface="Times New Roman" panose="02020603050405020304" pitchFamily="18" charset="0"/>
              </a:rPr>
              <a:t>Psychoneuroendocrinology</a:t>
            </a:r>
            <a:r>
              <a:rPr lang="en-US" sz="5100" dirty="0" smtClean="0">
                <a:latin typeface="Times New Roman" panose="02020603050405020304" pitchFamily="18" charset="0"/>
                <a:cs typeface="Times New Roman" panose="02020603050405020304" pitchFamily="18" charset="0"/>
              </a:rPr>
              <a:t>, 86, 152-168.        </a:t>
            </a:r>
          </a:p>
          <a:p>
            <a:r>
              <a:rPr lang="en-US" sz="5100" dirty="0" err="1" smtClean="0">
                <a:latin typeface="Times New Roman" panose="02020603050405020304" pitchFamily="18" charset="0"/>
                <a:cs typeface="Times New Roman" panose="02020603050405020304" pitchFamily="18" charset="0"/>
              </a:rPr>
              <a:t>Piumsomboon</a:t>
            </a:r>
            <a:r>
              <a:rPr lang="en-US" sz="5100" dirty="0" smtClean="0">
                <a:latin typeface="Times New Roman" panose="02020603050405020304" pitchFamily="18" charset="0"/>
                <a:cs typeface="Times New Roman" panose="02020603050405020304" pitchFamily="18" charset="0"/>
              </a:rPr>
              <a:t>, T., Lee, G. A., Hart, J. D., </a:t>
            </a:r>
            <a:r>
              <a:rPr lang="en-US" sz="5100" dirty="0" err="1" smtClean="0">
                <a:latin typeface="Times New Roman" panose="02020603050405020304" pitchFamily="18" charset="0"/>
                <a:cs typeface="Times New Roman" panose="02020603050405020304" pitchFamily="18" charset="0"/>
              </a:rPr>
              <a:t>Ens</a:t>
            </a:r>
            <a:r>
              <a:rPr lang="en-US" sz="5100" dirty="0" smtClean="0">
                <a:latin typeface="Times New Roman" panose="02020603050405020304" pitchFamily="18" charset="0"/>
                <a:cs typeface="Times New Roman" panose="02020603050405020304" pitchFamily="18" charset="0"/>
              </a:rPr>
              <a:t>, B., Lindeman, R. W., Thomas, B. H., &amp; </a:t>
            </a:r>
            <a:r>
              <a:rPr lang="en-US" sz="5100" dirty="0" err="1" smtClean="0">
                <a:latin typeface="Times New Roman" panose="02020603050405020304" pitchFamily="18" charset="0"/>
                <a:cs typeface="Times New Roman" panose="02020603050405020304" pitchFamily="18" charset="0"/>
              </a:rPr>
              <a:t>Billinghurst</a:t>
            </a:r>
            <a:r>
              <a:rPr lang="en-US" sz="5100" dirty="0" smtClean="0">
                <a:latin typeface="Times New Roman" panose="02020603050405020304" pitchFamily="18" charset="0"/>
                <a:cs typeface="Times New Roman" panose="02020603050405020304" pitchFamily="18" charset="0"/>
              </a:rPr>
              <a:t>, M. (2018, April). Mini-me: An adaptive avatar for mixed reality remote collaboration. In Proceedings of the 2018 CHI conference on human factors in computing systems (pp. 1-13).</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TotalTime>
  <Words>1758</Words>
  <Application>Microsoft Office PowerPoint</Application>
  <PresentationFormat>Custom</PresentationFormat>
  <Paragraphs>67</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Psychosocial, Cognitive and Emotional Issues </vt:lpstr>
      <vt:lpstr>Psychosocial Issues </vt:lpstr>
      <vt:lpstr>Services Available</vt:lpstr>
      <vt:lpstr>Cognitive Issues </vt:lpstr>
      <vt:lpstr>Services Available </vt:lpstr>
      <vt:lpstr>Emotional Issues </vt:lpstr>
      <vt:lpstr>Services Available </vt:lpstr>
      <vt:lpstr>Recommendations </vt:lpstr>
      <vt:lpstr>Recommendations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Psychosocial, Cognitive and Emotional Issues</dc:title>
  <dc:creator>user</dc:creator>
  <cp:lastModifiedBy>ADM</cp:lastModifiedBy>
  <cp:revision>5</cp:revision>
  <dcterms:created xsi:type="dcterms:W3CDTF">2020-05-22T08:27:01Z</dcterms:created>
  <dcterms:modified xsi:type="dcterms:W3CDTF">2020-05-23T07:19:27Z</dcterms:modified>
</cp:coreProperties>
</file>